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39" r:id="rId2"/>
    <p:sldId id="440" r:id="rId3"/>
    <p:sldId id="442" r:id="rId4"/>
    <p:sldId id="444" r:id="rId5"/>
    <p:sldId id="446" r:id="rId6"/>
    <p:sldId id="443" r:id="rId7"/>
    <p:sldId id="447" r:id="rId8"/>
    <p:sldId id="4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5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95652" autoAdjust="0"/>
  </p:normalViewPr>
  <p:slideViewPr>
    <p:cSldViewPr snapToGrid="0" snapToObjects="1">
      <p:cViewPr varScale="1">
        <p:scale>
          <a:sx n="103" d="100"/>
          <a:sy n="103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96979-5B6E-4135-85CE-8B2D30A10E9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7778D-8014-4E64-8238-CF456A3D42A7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Phase I</a:t>
          </a:r>
        </a:p>
      </dgm:t>
    </dgm:pt>
    <dgm:pt modelId="{69724080-B39F-4BE0-B3A8-F0A8800A7F20}" type="parTrans" cxnId="{6DD3854B-F879-4ED9-93BE-3DB4AF79B976}">
      <dgm:prSet/>
      <dgm:spPr/>
      <dgm:t>
        <a:bodyPr/>
        <a:lstStyle/>
        <a:p>
          <a:endParaRPr lang="en-US"/>
        </a:p>
      </dgm:t>
    </dgm:pt>
    <dgm:pt modelId="{4D38C4C0-352C-400C-A979-815E1C31472A}" type="sibTrans" cxnId="{6DD3854B-F879-4ED9-93BE-3DB4AF79B976}">
      <dgm:prSet/>
      <dgm:spPr>
        <a:solidFill>
          <a:srgbClr val="F56600"/>
        </a:solidFill>
      </dgm:spPr>
      <dgm:t>
        <a:bodyPr/>
        <a:lstStyle/>
        <a:p>
          <a:endParaRPr lang="en-US"/>
        </a:p>
      </dgm:t>
    </dgm:pt>
    <dgm:pt modelId="{AE3E7DE1-62C3-41FB-95AE-D69BC897B211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10-15 Mins</a:t>
          </a:r>
        </a:p>
      </dgm:t>
    </dgm:pt>
    <dgm:pt modelId="{D26D75D3-4829-4420-A3C6-031678519F8D}" type="parTrans" cxnId="{7CEADC44-107C-4B80-8C6B-0D5E509A10CC}">
      <dgm:prSet/>
      <dgm:spPr/>
      <dgm:t>
        <a:bodyPr/>
        <a:lstStyle/>
        <a:p>
          <a:endParaRPr lang="en-US"/>
        </a:p>
      </dgm:t>
    </dgm:pt>
    <dgm:pt modelId="{CBC1E7D5-3D68-4EEF-9028-F60F9BE932FB}" type="sibTrans" cxnId="{7CEADC44-107C-4B80-8C6B-0D5E509A10CC}">
      <dgm:prSet/>
      <dgm:spPr/>
      <dgm:t>
        <a:bodyPr/>
        <a:lstStyle/>
        <a:p>
          <a:endParaRPr lang="en-US"/>
        </a:p>
      </dgm:t>
    </dgm:pt>
    <dgm:pt modelId="{3ECF2C89-E667-4D67-BABA-EBD52DCB62BD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Most Straightforward</a:t>
          </a:r>
        </a:p>
      </dgm:t>
    </dgm:pt>
    <dgm:pt modelId="{9B49206E-B684-43D4-B0E1-1225553803A6}" type="parTrans" cxnId="{970AB0E8-5200-437C-9C3A-B6AD90BD5E09}">
      <dgm:prSet/>
      <dgm:spPr/>
      <dgm:t>
        <a:bodyPr/>
        <a:lstStyle/>
        <a:p>
          <a:endParaRPr lang="en-US"/>
        </a:p>
      </dgm:t>
    </dgm:pt>
    <dgm:pt modelId="{ACE1ED5F-EE9B-47F4-97DE-2E05D265EFF4}" type="sibTrans" cxnId="{970AB0E8-5200-437C-9C3A-B6AD90BD5E09}">
      <dgm:prSet/>
      <dgm:spPr/>
      <dgm:t>
        <a:bodyPr/>
        <a:lstStyle/>
        <a:p>
          <a:endParaRPr lang="en-US"/>
        </a:p>
      </dgm:t>
    </dgm:pt>
    <dgm:pt modelId="{BCC4D81B-751D-4100-89A5-F54EA5513482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Phase II</a:t>
          </a:r>
        </a:p>
      </dgm:t>
    </dgm:pt>
    <dgm:pt modelId="{C8D081E8-56F7-4AD4-8B70-A8ACF2E89898}" type="parTrans" cxnId="{4EE555DB-13FF-43B3-9F66-5B105B5C20DF}">
      <dgm:prSet/>
      <dgm:spPr/>
      <dgm:t>
        <a:bodyPr/>
        <a:lstStyle/>
        <a:p>
          <a:endParaRPr lang="en-US"/>
        </a:p>
      </dgm:t>
    </dgm:pt>
    <dgm:pt modelId="{9850831B-C8B5-4E7D-9EA8-A9395A2529C3}" type="sibTrans" cxnId="{4EE555DB-13FF-43B3-9F66-5B105B5C20DF}">
      <dgm:prSet/>
      <dgm:spPr>
        <a:solidFill>
          <a:srgbClr val="F56600"/>
        </a:solidFill>
      </dgm:spPr>
      <dgm:t>
        <a:bodyPr/>
        <a:lstStyle/>
        <a:p>
          <a:endParaRPr lang="en-US"/>
        </a:p>
      </dgm:t>
    </dgm:pt>
    <dgm:pt modelId="{A1041ABD-DE43-474A-8BC6-331F75F5E8FA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20-30 Mins</a:t>
          </a:r>
        </a:p>
      </dgm:t>
    </dgm:pt>
    <dgm:pt modelId="{2B50410F-9EF2-430F-B0BF-50BC2DBED9AB}" type="parTrans" cxnId="{C4CED0F2-84DB-43E5-BDA3-C72B5B4BD81F}">
      <dgm:prSet/>
      <dgm:spPr/>
      <dgm:t>
        <a:bodyPr/>
        <a:lstStyle/>
        <a:p>
          <a:endParaRPr lang="en-US"/>
        </a:p>
      </dgm:t>
    </dgm:pt>
    <dgm:pt modelId="{FF663B58-807E-4F4E-81F8-45BB2726ADCE}" type="sibTrans" cxnId="{C4CED0F2-84DB-43E5-BDA3-C72B5B4BD81F}">
      <dgm:prSet/>
      <dgm:spPr/>
      <dgm:t>
        <a:bodyPr/>
        <a:lstStyle/>
        <a:p>
          <a:endParaRPr lang="en-US"/>
        </a:p>
      </dgm:t>
    </dgm:pt>
    <dgm:pt modelId="{7E86AB60-A6B4-48BB-8E60-886BD437FEF8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Most Critical</a:t>
          </a:r>
        </a:p>
      </dgm:t>
    </dgm:pt>
    <dgm:pt modelId="{13B8C658-ACB8-4230-B6E1-DE17E300D48C}" type="parTrans" cxnId="{2F49351C-A86E-4BA3-A762-BECADB6DEC79}">
      <dgm:prSet/>
      <dgm:spPr/>
      <dgm:t>
        <a:bodyPr/>
        <a:lstStyle/>
        <a:p>
          <a:endParaRPr lang="en-US"/>
        </a:p>
      </dgm:t>
    </dgm:pt>
    <dgm:pt modelId="{81B25C69-A696-4DF5-8959-2C70E633934C}" type="sibTrans" cxnId="{2F49351C-A86E-4BA3-A762-BECADB6DEC79}">
      <dgm:prSet/>
      <dgm:spPr/>
      <dgm:t>
        <a:bodyPr/>
        <a:lstStyle/>
        <a:p>
          <a:endParaRPr lang="en-US"/>
        </a:p>
      </dgm:t>
    </dgm:pt>
    <dgm:pt modelId="{D36BD730-CE5A-4378-8C84-6C3E38894773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Phase III</a:t>
          </a:r>
        </a:p>
      </dgm:t>
    </dgm:pt>
    <dgm:pt modelId="{008EFBEE-6872-4932-A82F-8890F422D477}" type="parTrans" cxnId="{43F47CDE-D564-41FE-8A0C-8ECFA43C4A7E}">
      <dgm:prSet/>
      <dgm:spPr/>
      <dgm:t>
        <a:bodyPr/>
        <a:lstStyle/>
        <a:p>
          <a:endParaRPr lang="en-US"/>
        </a:p>
      </dgm:t>
    </dgm:pt>
    <dgm:pt modelId="{F352C50A-29BC-4449-B9C9-6959FF0CD3BA}" type="sibTrans" cxnId="{43F47CDE-D564-41FE-8A0C-8ECFA43C4A7E}">
      <dgm:prSet/>
      <dgm:spPr/>
      <dgm:t>
        <a:bodyPr/>
        <a:lstStyle/>
        <a:p>
          <a:endParaRPr lang="en-US"/>
        </a:p>
      </dgm:t>
    </dgm:pt>
    <dgm:pt modelId="{D8F0DA80-32CF-4488-82AC-B4504FA7336D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Crime Scene Investigation</a:t>
          </a:r>
        </a:p>
      </dgm:t>
    </dgm:pt>
    <dgm:pt modelId="{85B184C2-6B19-46B7-83B4-8ADBD4C5EC60}" type="parTrans" cxnId="{87FBC17C-FBB8-4B45-8EA3-2074372CEF89}">
      <dgm:prSet/>
      <dgm:spPr/>
      <dgm:t>
        <a:bodyPr/>
        <a:lstStyle/>
        <a:p>
          <a:endParaRPr lang="en-US"/>
        </a:p>
      </dgm:t>
    </dgm:pt>
    <dgm:pt modelId="{08DD56E4-0B60-4C91-A612-1B82BC12095F}" type="sibTrans" cxnId="{87FBC17C-FBB8-4B45-8EA3-2074372CEF89}">
      <dgm:prSet/>
      <dgm:spPr/>
      <dgm:t>
        <a:bodyPr/>
        <a:lstStyle/>
        <a:p>
          <a:endParaRPr lang="en-US"/>
        </a:p>
      </dgm:t>
    </dgm:pt>
    <dgm:pt modelId="{2DC07AB9-DC11-4A27-82C3-CAAD23094233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Mutual Aid Integration</a:t>
          </a:r>
        </a:p>
      </dgm:t>
    </dgm:pt>
    <dgm:pt modelId="{E07CBC63-06AB-4888-AEC1-B61991EAA9EE}" type="parTrans" cxnId="{F9F781D5-D115-493F-9CC1-3EC2EA305FA7}">
      <dgm:prSet/>
      <dgm:spPr/>
      <dgm:t>
        <a:bodyPr/>
        <a:lstStyle/>
        <a:p>
          <a:endParaRPr lang="en-US"/>
        </a:p>
      </dgm:t>
    </dgm:pt>
    <dgm:pt modelId="{3DEACA2B-DBD1-4E4F-96A5-3AEDC2C297B5}" type="sibTrans" cxnId="{F9F781D5-D115-493F-9CC1-3EC2EA305FA7}">
      <dgm:prSet/>
      <dgm:spPr/>
      <dgm:t>
        <a:bodyPr/>
        <a:lstStyle/>
        <a:p>
          <a:endParaRPr lang="en-US"/>
        </a:p>
      </dgm:t>
    </dgm:pt>
    <dgm:pt modelId="{0486260E-694B-442B-9DC1-1B7AC5B961B9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The Most Dangerous</a:t>
          </a:r>
        </a:p>
      </dgm:t>
    </dgm:pt>
    <dgm:pt modelId="{CC946CEE-71AB-430F-A299-C81C103D344F}" type="parTrans" cxnId="{84FCD508-AF06-4837-93C8-B1D55514D224}">
      <dgm:prSet/>
      <dgm:spPr/>
      <dgm:t>
        <a:bodyPr/>
        <a:lstStyle/>
        <a:p>
          <a:endParaRPr lang="en-US"/>
        </a:p>
      </dgm:t>
    </dgm:pt>
    <dgm:pt modelId="{5493A599-B5D8-4541-8334-C9F9F7E5E516}" type="sibTrans" cxnId="{84FCD508-AF06-4837-93C8-B1D55514D224}">
      <dgm:prSet/>
      <dgm:spPr/>
      <dgm:t>
        <a:bodyPr/>
        <a:lstStyle/>
        <a:p>
          <a:endParaRPr lang="en-US"/>
        </a:p>
      </dgm:t>
    </dgm:pt>
    <dgm:pt modelId="{8F299920-C652-4BF3-BDA9-C038F3A03204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Determines likelihood for survival</a:t>
          </a:r>
        </a:p>
      </dgm:t>
    </dgm:pt>
    <dgm:pt modelId="{B32A5E18-8675-4974-81AB-3F4FFA89C1E7}" type="parTrans" cxnId="{B575BF1C-7FA4-4695-98A7-B7C729D939A4}">
      <dgm:prSet/>
      <dgm:spPr/>
      <dgm:t>
        <a:bodyPr/>
        <a:lstStyle/>
        <a:p>
          <a:endParaRPr lang="en-US"/>
        </a:p>
      </dgm:t>
    </dgm:pt>
    <dgm:pt modelId="{FA791F8B-CF69-4CA4-9906-427963905B25}" type="sibTrans" cxnId="{B575BF1C-7FA4-4695-98A7-B7C729D939A4}">
      <dgm:prSet/>
      <dgm:spPr/>
      <dgm:t>
        <a:bodyPr/>
        <a:lstStyle/>
        <a:p>
          <a:endParaRPr lang="en-US"/>
        </a:p>
      </dgm:t>
    </dgm:pt>
    <dgm:pt modelId="{B8A4399B-346F-449E-9821-491FA4BB2CBB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MCI Integration</a:t>
          </a:r>
        </a:p>
      </dgm:t>
    </dgm:pt>
    <dgm:pt modelId="{7246BCFB-EC62-44E9-8DA4-1FD0F22D6A75}" type="parTrans" cxnId="{C9FEE460-38C1-412B-AF70-7868EDF72A44}">
      <dgm:prSet/>
      <dgm:spPr/>
      <dgm:t>
        <a:bodyPr/>
        <a:lstStyle/>
        <a:p>
          <a:endParaRPr lang="en-US"/>
        </a:p>
      </dgm:t>
    </dgm:pt>
    <dgm:pt modelId="{51B3979A-C036-4DCF-B16C-8A0F9B4D9795}" type="sibTrans" cxnId="{C9FEE460-38C1-412B-AF70-7868EDF72A44}">
      <dgm:prSet/>
      <dgm:spPr/>
      <dgm:t>
        <a:bodyPr/>
        <a:lstStyle/>
        <a:p>
          <a:endParaRPr lang="en-US"/>
        </a:p>
      </dgm:t>
    </dgm:pt>
    <dgm:pt modelId="{F469E0D9-50CA-498F-A39B-5D9A64CB6444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Public Affairs</a:t>
          </a:r>
        </a:p>
      </dgm:t>
    </dgm:pt>
    <dgm:pt modelId="{ADFFF9D7-7999-4B03-B35B-6159D0F5617A}" type="parTrans" cxnId="{96E39071-0EC3-4368-88C4-8DB370F7B4EC}">
      <dgm:prSet/>
      <dgm:spPr/>
      <dgm:t>
        <a:bodyPr/>
        <a:lstStyle/>
        <a:p>
          <a:endParaRPr lang="en-US"/>
        </a:p>
      </dgm:t>
    </dgm:pt>
    <dgm:pt modelId="{90206837-022D-403A-8BD9-103D440DA49D}" type="sibTrans" cxnId="{96E39071-0EC3-4368-88C4-8DB370F7B4EC}">
      <dgm:prSet/>
      <dgm:spPr/>
      <dgm:t>
        <a:bodyPr/>
        <a:lstStyle/>
        <a:p>
          <a:endParaRPr lang="en-US"/>
        </a:p>
      </dgm:t>
    </dgm:pt>
    <dgm:pt modelId="{92A81117-E507-4BDB-8152-AD70E30CD319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Stop the Threat</a:t>
          </a:r>
        </a:p>
      </dgm:t>
    </dgm:pt>
    <dgm:pt modelId="{A81F2653-3CED-4C01-880B-ADD5DFCCA029}" type="parTrans" cxnId="{8B7EB83D-81E5-4F0A-8C19-7BB6B11D31D9}">
      <dgm:prSet/>
      <dgm:spPr/>
      <dgm:t>
        <a:bodyPr/>
        <a:lstStyle/>
        <a:p>
          <a:endParaRPr lang="en-US"/>
        </a:p>
      </dgm:t>
    </dgm:pt>
    <dgm:pt modelId="{14DC3CEC-4A13-4F60-94B0-B373401C3A51}" type="sibTrans" cxnId="{8B7EB83D-81E5-4F0A-8C19-7BB6B11D31D9}">
      <dgm:prSet/>
      <dgm:spPr/>
      <dgm:t>
        <a:bodyPr/>
        <a:lstStyle/>
        <a:p>
          <a:endParaRPr lang="en-US"/>
        </a:p>
      </dgm:t>
    </dgm:pt>
    <dgm:pt modelId="{61B8E290-6C25-4B5A-A93E-3CC8F8A04011}">
      <dgm:prSet phldrT="[Text]"/>
      <dgm:spPr>
        <a:solidFill>
          <a:srgbClr val="2E1A47"/>
        </a:solidFill>
      </dgm:spPr>
      <dgm:t>
        <a:bodyPr/>
        <a:lstStyle/>
        <a:p>
          <a:r>
            <a:rPr lang="en-US" dirty="0"/>
            <a:t>Stop the Loss of Life</a:t>
          </a:r>
        </a:p>
      </dgm:t>
    </dgm:pt>
    <dgm:pt modelId="{25B3BB80-DCFB-4636-98B7-3C60D96B2672}" type="parTrans" cxnId="{F3A10324-7769-450C-B385-44CB7182BBE2}">
      <dgm:prSet/>
      <dgm:spPr/>
      <dgm:t>
        <a:bodyPr/>
        <a:lstStyle/>
        <a:p>
          <a:endParaRPr lang="en-US"/>
        </a:p>
      </dgm:t>
    </dgm:pt>
    <dgm:pt modelId="{67E4C7FE-E1C7-4EBB-B102-FF5E0CA98824}" type="sibTrans" cxnId="{F3A10324-7769-450C-B385-44CB7182BBE2}">
      <dgm:prSet/>
      <dgm:spPr/>
      <dgm:t>
        <a:bodyPr/>
        <a:lstStyle/>
        <a:p>
          <a:endParaRPr lang="en-US"/>
        </a:p>
      </dgm:t>
    </dgm:pt>
    <dgm:pt modelId="{22AEF3AD-FB3B-417A-B3E0-40347BD71570}" type="pres">
      <dgm:prSet presAssocID="{22896979-5B6E-4135-85CE-8B2D30A10E96}" presName="Name0" presStyleCnt="0">
        <dgm:presLayoutVars>
          <dgm:dir/>
          <dgm:resizeHandles val="exact"/>
        </dgm:presLayoutVars>
      </dgm:prSet>
      <dgm:spPr/>
    </dgm:pt>
    <dgm:pt modelId="{FE4641FF-342D-4260-ABA7-411C9AE54A16}" type="pres">
      <dgm:prSet presAssocID="{6577778D-8014-4E64-8238-CF456A3D42A7}" presName="composite" presStyleCnt="0"/>
      <dgm:spPr/>
    </dgm:pt>
    <dgm:pt modelId="{2985F937-C1A7-4CBC-8313-685918CC857C}" type="pres">
      <dgm:prSet presAssocID="{6577778D-8014-4E64-8238-CF456A3D42A7}" presName="imagSh" presStyleLbl="bgImgPlace1" presStyleIdx="0" presStyleCnt="3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E64A703B-B6EE-4316-AF02-FFB96C5B256E}" type="pres">
      <dgm:prSet presAssocID="{6577778D-8014-4E64-8238-CF456A3D42A7}" presName="txNode" presStyleLbl="node1" presStyleIdx="0" presStyleCnt="3">
        <dgm:presLayoutVars>
          <dgm:bulletEnabled val="1"/>
        </dgm:presLayoutVars>
      </dgm:prSet>
      <dgm:spPr/>
    </dgm:pt>
    <dgm:pt modelId="{9C362E15-6874-48BB-8B65-D8964C9015F8}" type="pres">
      <dgm:prSet presAssocID="{4D38C4C0-352C-400C-A979-815E1C31472A}" presName="sibTrans" presStyleLbl="sibTrans2D1" presStyleIdx="0" presStyleCnt="2"/>
      <dgm:spPr/>
    </dgm:pt>
    <dgm:pt modelId="{A9985747-EB8C-4DDA-9774-B8ABFB3F414B}" type="pres">
      <dgm:prSet presAssocID="{4D38C4C0-352C-400C-A979-815E1C31472A}" presName="connTx" presStyleLbl="sibTrans2D1" presStyleIdx="0" presStyleCnt="2"/>
      <dgm:spPr/>
    </dgm:pt>
    <dgm:pt modelId="{2F87BF0C-065B-41D0-A9F2-89606DEFB7A1}" type="pres">
      <dgm:prSet presAssocID="{BCC4D81B-751D-4100-89A5-F54EA5513482}" presName="composite" presStyleCnt="0"/>
      <dgm:spPr/>
    </dgm:pt>
    <dgm:pt modelId="{9D920483-B361-432F-AE4F-166724C69416}" type="pres">
      <dgm:prSet presAssocID="{BCC4D81B-751D-4100-89A5-F54EA5513482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FD4C592-7889-4EBD-9911-DC741B432659}" type="pres">
      <dgm:prSet presAssocID="{BCC4D81B-751D-4100-89A5-F54EA5513482}" presName="txNode" presStyleLbl="node1" presStyleIdx="1" presStyleCnt="3">
        <dgm:presLayoutVars>
          <dgm:bulletEnabled val="1"/>
        </dgm:presLayoutVars>
      </dgm:prSet>
      <dgm:spPr/>
    </dgm:pt>
    <dgm:pt modelId="{A98A744C-11F7-4DBA-83FC-A836B9C33BFA}" type="pres">
      <dgm:prSet presAssocID="{9850831B-C8B5-4E7D-9EA8-A9395A2529C3}" presName="sibTrans" presStyleLbl="sibTrans2D1" presStyleIdx="1" presStyleCnt="2"/>
      <dgm:spPr/>
    </dgm:pt>
    <dgm:pt modelId="{6E63F813-62A4-46DA-A14A-3D1F1598D2F8}" type="pres">
      <dgm:prSet presAssocID="{9850831B-C8B5-4E7D-9EA8-A9395A2529C3}" presName="connTx" presStyleLbl="sibTrans2D1" presStyleIdx="1" presStyleCnt="2"/>
      <dgm:spPr/>
    </dgm:pt>
    <dgm:pt modelId="{A66978E7-00C2-4836-96B1-426EF69BE99D}" type="pres">
      <dgm:prSet presAssocID="{D36BD730-CE5A-4378-8C84-6C3E38894773}" presName="composite" presStyleCnt="0"/>
      <dgm:spPr/>
    </dgm:pt>
    <dgm:pt modelId="{196F6975-0072-4133-9C91-BC33F84001B3}" type="pres">
      <dgm:prSet presAssocID="{D36BD730-CE5A-4378-8C84-6C3E38894773}" presName="imagSh" presStyleLbl="b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D1A4D5B-3075-4A61-8441-578983804F65}" type="pres">
      <dgm:prSet presAssocID="{D36BD730-CE5A-4378-8C84-6C3E38894773}" presName="txNode" presStyleLbl="node1" presStyleIdx="2" presStyleCnt="3">
        <dgm:presLayoutVars>
          <dgm:bulletEnabled val="1"/>
        </dgm:presLayoutVars>
      </dgm:prSet>
      <dgm:spPr/>
    </dgm:pt>
  </dgm:ptLst>
  <dgm:cxnLst>
    <dgm:cxn modelId="{84FCD508-AF06-4837-93C8-B1D55514D224}" srcId="{6577778D-8014-4E64-8238-CF456A3D42A7}" destId="{0486260E-694B-442B-9DC1-1B7AC5B961B9}" srcOrd="3" destOrd="0" parTransId="{CC946CEE-71AB-430F-A299-C81C103D344F}" sibTransId="{5493A599-B5D8-4541-8334-C9F9F7E5E516}"/>
    <dgm:cxn modelId="{2F49351C-A86E-4BA3-A762-BECADB6DEC79}" srcId="{BCC4D81B-751D-4100-89A5-F54EA5513482}" destId="{7E86AB60-A6B4-48BB-8E60-886BD437FEF8}" srcOrd="2" destOrd="0" parTransId="{13B8C658-ACB8-4230-B6E1-DE17E300D48C}" sibTransId="{81B25C69-A696-4DF5-8959-2C70E633934C}"/>
    <dgm:cxn modelId="{B575BF1C-7FA4-4695-98A7-B7C729D939A4}" srcId="{BCC4D81B-751D-4100-89A5-F54EA5513482}" destId="{8F299920-C652-4BF3-BDA9-C038F3A03204}" srcOrd="3" destOrd="0" parTransId="{B32A5E18-8675-4974-81AB-3F4FFA89C1E7}" sibTransId="{FA791F8B-CF69-4CA4-9906-427963905B25}"/>
    <dgm:cxn modelId="{1C936F1E-2589-4F5C-96B7-5653D5877A28}" type="presOf" srcId="{BCC4D81B-751D-4100-89A5-F54EA5513482}" destId="{2FD4C592-7889-4EBD-9911-DC741B432659}" srcOrd="0" destOrd="0" presId="urn:microsoft.com/office/officeart/2005/8/layout/hProcess10"/>
    <dgm:cxn modelId="{ECF4F122-D308-48A4-BB4F-1621ACE33894}" type="presOf" srcId="{6577778D-8014-4E64-8238-CF456A3D42A7}" destId="{E64A703B-B6EE-4316-AF02-FFB96C5B256E}" srcOrd="0" destOrd="0" presId="urn:microsoft.com/office/officeart/2005/8/layout/hProcess10"/>
    <dgm:cxn modelId="{F3A10324-7769-450C-B385-44CB7182BBE2}" srcId="{BCC4D81B-751D-4100-89A5-F54EA5513482}" destId="{61B8E290-6C25-4B5A-A93E-3CC8F8A04011}" srcOrd="0" destOrd="0" parTransId="{25B3BB80-DCFB-4636-98B7-3C60D96B2672}" sibTransId="{67E4C7FE-E1C7-4EBB-B102-FF5E0CA98824}"/>
    <dgm:cxn modelId="{8B7EB83D-81E5-4F0A-8C19-7BB6B11D31D9}" srcId="{6577778D-8014-4E64-8238-CF456A3D42A7}" destId="{92A81117-E507-4BDB-8152-AD70E30CD319}" srcOrd="0" destOrd="0" parTransId="{A81F2653-3CED-4C01-880B-ADD5DFCCA029}" sibTransId="{14DC3CEC-4A13-4F60-94B0-B373401C3A51}"/>
    <dgm:cxn modelId="{C9FEE460-38C1-412B-AF70-7868EDF72A44}" srcId="{D36BD730-CE5A-4378-8C84-6C3E38894773}" destId="{B8A4399B-346F-449E-9821-491FA4BB2CBB}" srcOrd="2" destOrd="0" parTransId="{7246BCFB-EC62-44E9-8DA4-1FD0F22D6A75}" sibTransId="{51B3979A-C036-4DCF-B16C-8A0F9B4D9795}"/>
    <dgm:cxn modelId="{7CEADC44-107C-4B80-8C6B-0D5E509A10CC}" srcId="{6577778D-8014-4E64-8238-CF456A3D42A7}" destId="{AE3E7DE1-62C3-41FB-95AE-D69BC897B211}" srcOrd="1" destOrd="0" parTransId="{D26D75D3-4829-4420-A3C6-031678519F8D}" sibTransId="{CBC1E7D5-3D68-4EEF-9028-F60F9BE932FB}"/>
    <dgm:cxn modelId="{6DD3854B-F879-4ED9-93BE-3DB4AF79B976}" srcId="{22896979-5B6E-4135-85CE-8B2D30A10E96}" destId="{6577778D-8014-4E64-8238-CF456A3D42A7}" srcOrd="0" destOrd="0" parTransId="{69724080-B39F-4BE0-B3A8-F0A8800A7F20}" sibTransId="{4D38C4C0-352C-400C-A979-815E1C31472A}"/>
    <dgm:cxn modelId="{46B8216F-02EB-4560-A59A-25A98043CB79}" type="presOf" srcId="{F469E0D9-50CA-498F-A39B-5D9A64CB6444}" destId="{DD1A4D5B-3075-4A61-8441-578983804F65}" srcOrd="0" destOrd="4" presId="urn:microsoft.com/office/officeart/2005/8/layout/hProcess10"/>
    <dgm:cxn modelId="{96E39071-0EC3-4368-88C4-8DB370F7B4EC}" srcId="{D36BD730-CE5A-4378-8C84-6C3E38894773}" destId="{F469E0D9-50CA-498F-A39B-5D9A64CB6444}" srcOrd="3" destOrd="0" parTransId="{ADFFF9D7-7999-4B03-B35B-6159D0F5617A}" sibTransId="{90206837-022D-403A-8BD9-103D440DA49D}"/>
    <dgm:cxn modelId="{7A417C75-06C8-4EDE-B587-759EA6898E53}" type="presOf" srcId="{61B8E290-6C25-4B5A-A93E-3CC8F8A04011}" destId="{2FD4C592-7889-4EBD-9911-DC741B432659}" srcOrd="0" destOrd="1" presId="urn:microsoft.com/office/officeart/2005/8/layout/hProcess10"/>
    <dgm:cxn modelId="{87FBC17C-FBB8-4B45-8EA3-2074372CEF89}" srcId="{D36BD730-CE5A-4378-8C84-6C3E38894773}" destId="{D8F0DA80-32CF-4488-82AC-B4504FA7336D}" srcOrd="0" destOrd="0" parTransId="{85B184C2-6B19-46B7-83B4-8ADBD4C5EC60}" sibTransId="{08DD56E4-0B60-4C91-A612-1B82BC12095F}"/>
    <dgm:cxn modelId="{BDA0C982-1E41-4466-AB15-B63D7DDA6E92}" type="presOf" srcId="{7E86AB60-A6B4-48BB-8E60-886BD437FEF8}" destId="{2FD4C592-7889-4EBD-9911-DC741B432659}" srcOrd="0" destOrd="3" presId="urn:microsoft.com/office/officeart/2005/8/layout/hProcess10"/>
    <dgm:cxn modelId="{2BD3AD9B-ED57-4F08-A5DE-09E2F16D1F9B}" type="presOf" srcId="{22896979-5B6E-4135-85CE-8B2D30A10E96}" destId="{22AEF3AD-FB3B-417A-B3E0-40347BD71570}" srcOrd="0" destOrd="0" presId="urn:microsoft.com/office/officeart/2005/8/layout/hProcess10"/>
    <dgm:cxn modelId="{5C23C69C-3666-4705-8F4A-13C4256ECD1F}" type="presOf" srcId="{9850831B-C8B5-4E7D-9EA8-A9395A2529C3}" destId="{A98A744C-11F7-4DBA-83FC-A836B9C33BFA}" srcOrd="0" destOrd="0" presId="urn:microsoft.com/office/officeart/2005/8/layout/hProcess10"/>
    <dgm:cxn modelId="{C247729D-79E7-45BA-A0A7-20A83D51CD6D}" type="presOf" srcId="{0486260E-694B-442B-9DC1-1B7AC5B961B9}" destId="{E64A703B-B6EE-4316-AF02-FFB96C5B256E}" srcOrd="0" destOrd="4" presId="urn:microsoft.com/office/officeart/2005/8/layout/hProcess10"/>
    <dgm:cxn modelId="{F732489F-9090-4EE4-AB42-1424EEB8E52A}" type="presOf" srcId="{B8A4399B-346F-449E-9821-491FA4BB2CBB}" destId="{DD1A4D5B-3075-4A61-8441-578983804F65}" srcOrd="0" destOrd="3" presId="urn:microsoft.com/office/officeart/2005/8/layout/hProcess10"/>
    <dgm:cxn modelId="{FDB021AB-06B0-4687-A143-F78A523A453A}" type="presOf" srcId="{3ECF2C89-E667-4D67-BABA-EBD52DCB62BD}" destId="{E64A703B-B6EE-4316-AF02-FFB96C5B256E}" srcOrd="0" destOrd="3" presId="urn:microsoft.com/office/officeart/2005/8/layout/hProcess10"/>
    <dgm:cxn modelId="{4CA45DB0-D060-4ACE-BC4D-B0B72ACFA55C}" type="presOf" srcId="{D36BD730-CE5A-4378-8C84-6C3E38894773}" destId="{DD1A4D5B-3075-4A61-8441-578983804F65}" srcOrd="0" destOrd="0" presId="urn:microsoft.com/office/officeart/2005/8/layout/hProcess10"/>
    <dgm:cxn modelId="{6AD662B0-8666-4E8C-8121-AB33FBCD9E30}" type="presOf" srcId="{D8F0DA80-32CF-4488-82AC-B4504FA7336D}" destId="{DD1A4D5B-3075-4A61-8441-578983804F65}" srcOrd="0" destOrd="1" presId="urn:microsoft.com/office/officeart/2005/8/layout/hProcess10"/>
    <dgm:cxn modelId="{7F8AD8B3-1B59-4B81-89F2-E2475FE12A84}" type="presOf" srcId="{4D38C4C0-352C-400C-A979-815E1C31472A}" destId="{9C362E15-6874-48BB-8B65-D8964C9015F8}" srcOrd="0" destOrd="0" presId="urn:microsoft.com/office/officeart/2005/8/layout/hProcess10"/>
    <dgm:cxn modelId="{908C1EC8-8B75-4735-978B-FD7B58827254}" type="presOf" srcId="{A1041ABD-DE43-474A-8BC6-331F75F5E8FA}" destId="{2FD4C592-7889-4EBD-9911-DC741B432659}" srcOrd="0" destOrd="2" presId="urn:microsoft.com/office/officeart/2005/8/layout/hProcess10"/>
    <dgm:cxn modelId="{FC5AF8CA-7E43-432A-9248-B0ED8C6DA805}" type="presOf" srcId="{AE3E7DE1-62C3-41FB-95AE-D69BC897B211}" destId="{E64A703B-B6EE-4316-AF02-FFB96C5B256E}" srcOrd="0" destOrd="2" presId="urn:microsoft.com/office/officeart/2005/8/layout/hProcess10"/>
    <dgm:cxn modelId="{F9F781D5-D115-493F-9CC1-3EC2EA305FA7}" srcId="{D36BD730-CE5A-4378-8C84-6C3E38894773}" destId="{2DC07AB9-DC11-4A27-82C3-CAAD23094233}" srcOrd="1" destOrd="0" parTransId="{E07CBC63-06AB-4888-AEC1-B61991EAA9EE}" sibTransId="{3DEACA2B-DBD1-4E4F-96A5-3AEDC2C297B5}"/>
    <dgm:cxn modelId="{4EE555DB-13FF-43B3-9F66-5B105B5C20DF}" srcId="{22896979-5B6E-4135-85CE-8B2D30A10E96}" destId="{BCC4D81B-751D-4100-89A5-F54EA5513482}" srcOrd="1" destOrd="0" parTransId="{C8D081E8-56F7-4AD4-8B70-A8ACF2E89898}" sibTransId="{9850831B-C8B5-4E7D-9EA8-A9395A2529C3}"/>
    <dgm:cxn modelId="{43F47CDE-D564-41FE-8A0C-8ECFA43C4A7E}" srcId="{22896979-5B6E-4135-85CE-8B2D30A10E96}" destId="{D36BD730-CE5A-4378-8C84-6C3E38894773}" srcOrd="2" destOrd="0" parTransId="{008EFBEE-6872-4932-A82F-8890F422D477}" sibTransId="{F352C50A-29BC-4449-B9C9-6959FF0CD3BA}"/>
    <dgm:cxn modelId="{4CAD5DE6-281B-4283-8B4C-B4EBCCE209DB}" type="presOf" srcId="{9850831B-C8B5-4E7D-9EA8-A9395A2529C3}" destId="{6E63F813-62A4-46DA-A14A-3D1F1598D2F8}" srcOrd="1" destOrd="0" presId="urn:microsoft.com/office/officeart/2005/8/layout/hProcess10"/>
    <dgm:cxn modelId="{970AB0E8-5200-437C-9C3A-B6AD90BD5E09}" srcId="{6577778D-8014-4E64-8238-CF456A3D42A7}" destId="{3ECF2C89-E667-4D67-BABA-EBD52DCB62BD}" srcOrd="2" destOrd="0" parTransId="{9B49206E-B684-43D4-B0E1-1225553803A6}" sibTransId="{ACE1ED5F-EE9B-47F4-97DE-2E05D265EFF4}"/>
    <dgm:cxn modelId="{9277A0EE-3812-430F-9D72-A3ED5E94A9CF}" type="presOf" srcId="{92A81117-E507-4BDB-8152-AD70E30CD319}" destId="{E64A703B-B6EE-4316-AF02-FFB96C5B256E}" srcOrd="0" destOrd="1" presId="urn:microsoft.com/office/officeart/2005/8/layout/hProcess10"/>
    <dgm:cxn modelId="{18DA36F1-F1FE-4E6A-BA43-0D194A386A26}" type="presOf" srcId="{2DC07AB9-DC11-4A27-82C3-CAAD23094233}" destId="{DD1A4D5B-3075-4A61-8441-578983804F65}" srcOrd="0" destOrd="2" presId="urn:microsoft.com/office/officeart/2005/8/layout/hProcess10"/>
    <dgm:cxn modelId="{C4CED0F2-84DB-43E5-BDA3-C72B5B4BD81F}" srcId="{BCC4D81B-751D-4100-89A5-F54EA5513482}" destId="{A1041ABD-DE43-474A-8BC6-331F75F5E8FA}" srcOrd="1" destOrd="0" parTransId="{2B50410F-9EF2-430F-B0BF-50BC2DBED9AB}" sibTransId="{FF663B58-807E-4F4E-81F8-45BB2726ADCE}"/>
    <dgm:cxn modelId="{4FF4E5F2-F7C3-403B-948B-333DCCB99907}" type="presOf" srcId="{4D38C4C0-352C-400C-A979-815E1C31472A}" destId="{A9985747-EB8C-4DDA-9774-B8ABFB3F414B}" srcOrd="1" destOrd="0" presId="urn:microsoft.com/office/officeart/2005/8/layout/hProcess10"/>
    <dgm:cxn modelId="{1A39BBF4-A525-47E2-9249-1CE972168DEE}" type="presOf" srcId="{8F299920-C652-4BF3-BDA9-C038F3A03204}" destId="{2FD4C592-7889-4EBD-9911-DC741B432659}" srcOrd="0" destOrd="4" presId="urn:microsoft.com/office/officeart/2005/8/layout/hProcess10"/>
    <dgm:cxn modelId="{07294CF3-01AD-4197-A87B-73DDEFD13E6F}" type="presParOf" srcId="{22AEF3AD-FB3B-417A-B3E0-40347BD71570}" destId="{FE4641FF-342D-4260-ABA7-411C9AE54A16}" srcOrd="0" destOrd="0" presId="urn:microsoft.com/office/officeart/2005/8/layout/hProcess10"/>
    <dgm:cxn modelId="{F2C23B4B-3D1F-45DC-825E-E83915B8EEF3}" type="presParOf" srcId="{FE4641FF-342D-4260-ABA7-411C9AE54A16}" destId="{2985F937-C1A7-4CBC-8313-685918CC857C}" srcOrd="0" destOrd="0" presId="urn:microsoft.com/office/officeart/2005/8/layout/hProcess10"/>
    <dgm:cxn modelId="{F176C537-E1F4-4971-B329-F181AC02ACD6}" type="presParOf" srcId="{FE4641FF-342D-4260-ABA7-411C9AE54A16}" destId="{E64A703B-B6EE-4316-AF02-FFB96C5B256E}" srcOrd="1" destOrd="0" presId="urn:microsoft.com/office/officeart/2005/8/layout/hProcess10"/>
    <dgm:cxn modelId="{DD6A8723-1045-465F-B16E-BE3ECFB819F2}" type="presParOf" srcId="{22AEF3AD-FB3B-417A-B3E0-40347BD71570}" destId="{9C362E15-6874-48BB-8B65-D8964C9015F8}" srcOrd="1" destOrd="0" presId="urn:microsoft.com/office/officeart/2005/8/layout/hProcess10"/>
    <dgm:cxn modelId="{EF167E75-B58B-48A4-AAC0-BAB912A791B4}" type="presParOf" srcId="{9C362E15-6874-48BB-8B65-D8964C9015F8}" destId="{A9985747-EB8C-4DDA-9774-B8ABFB3F414B}" srcOrd="0" destOrd="0" presId="urn:microsoft.com/office/officeart/2005/8/layout/hProcess10"/>
    <dgm:cxn modelId="{60848062-16F5-4871-8962-AAAA02E59E35}" type="presParOf" srcId="{22AEF3AD-FB3B-417A-B3E0-40347BD71570}" destId="{2F87BF0C-065B-41D0-A9F2-89606DEFB7A1}" srcOrd="2" destOrd="0" presId="urn:microsoft.com/office/officeart/2005/8/layout/hProcess10"/>
    <dgm:cxn modelId="{E874D396-3538-4F4A-8777-41B22C289875}" type="presParOf" srcId="{2F87BF0C-065B-41D0-A9F2-89606DEFB7A1}" destId="{9D920483-B361-432F-AE4F-166724C69416}" srcOrd="0" destOrd="0" presId="urn:microsoft.com/office/officeart/2005/8/layout/hProcess10"/>
    <dgm:cxn modelId="{EC0CF759-27D3-441D-9299-DD1B6BC4BF18}" type="presParOf" srcId="{2F87BF0C-065B-41D0-A9F2-89606DEFB7A1}" destId="{2FD4C592-7889-4EBD-9911-DC741B432659}" srcOrd="1" destOrd="0" presId="urn:microsoft.com/office/officeart/2005/8/layout/hProcess10"/>
    <dgm:cxn modelId="{BF87962D-357F-49D5-8549-B81B05EBC79D}" type="presParOf" srcId="{22AEF3AD-FB3B-417A-B3E0-40347BD71570}" destId="{A98A744C-11F7-4DBA-83FC-A836B9C33BFA}" srcOrd="3" destOrd="0" presId="urn:microsoft.com/office/officeart/2005/8/layout/hProcess10"/>
    <dgm:cxn modelId="{DAAD39AE-9004-4B57-9006-2EF0025EBB61}" type="presParOf" srcId="{A98A744C-11F7-4DBA-83FC-A836B9C33BFA}" destId="{6E63F813-62A4-46DA-A14A-3D1F1598D2F8}" srcOrd="0" destOrd="0" presId="urn:microsoft.com/office/officeart/2005/8/layout/hProcess10"/>
    <dgm:cxn modelId="{4B9392E8-9210-4722-B73C-6382B9FF8C9F}" type="presParOf" srcId="{22AEF3AD-FB3B-417A-B3E0-40347BD71570}" destId="{A66978E7-00C2-4836-96B1-426EF69BE99D}" srcOrd="4" destOrd="0" presId="urn:microsoft.com/office/officeart/2005/8/layout/hProcess10"/>
    <dgm:cxn modelId="{94D2A4DE-48CC-46DF-A4A5-3C71CE44B556}" type="presParOf" srcId="{A66978E7-00C2-4836-96B1-426EF69BE99D}" destId="{196F6975-0072-4133-9C91-BC33F84001B3}" srcOrd="0" destOrd="0" presId="urn:microsoft.com/office/officeart/2005/8/layout/hProcess10"/>
    <dgm:cxn modelId="{28A05F44-2A42-4BE8-A9FF-3D333F7C02C9}" type="presParOf" srcId="{A66978E7-00C2-4836-96B1-426EF69BE99D}" destId="{DD1A4D5B-3075-4A61-8441-578983804F6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5F937-C1A7-4CBC-8313-685918CC857C}">
      <dsp:nvSpPr>
        <dsp:cNvPr id="0" name=""/>
        <dsp:cNvSpPr/>
      </dsp:nvSpPr>
      <dsp:spPr>
        <a:xfrm>
          <a:off x="3922" y="364590"/>
          <a:ext cx="1847983" cy="1847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A703B-B6EE-4316-AF02-FFB96C5B256E}">
      <dsp:nvSpPr>
        <dsp:cNvPr id="0" name=""/>
        <dsp:cNvSpPr/>
      </dsp:nvSpPr>
      <dsp:spPr>
        <a:xfrm>
          <a:off x="304757" y="1473380"/>
          <a:ext cx="1847983" cy="1847983"/>
        </a:xfrm>
        <a:prstGeom prst="roundRect">
          <a:avLst>
            <a:gd name="adj" fmla="val 10000"/>
          </a:avLst>
        </a:prstGeom>
        <a:solidFill>
          <a:srgbClr val="2E1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Stop the Threat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10-15 Mins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Most Straightforward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Most Dangerous</a:t>
          </a:r>
        </a:p>
      </dsp:txBody>
      <dsp:txXfrm>
        <a:off x="358883" y="1527506"/>
        <a:ext cx="1739731" cy="1739731"/>
      </dsp:txXfrm>
    </dsp:sp>
    <dsp:sp modelId="{9C362E15-6874-48BB-8B65-D8964C9015F8}">
      <dsp:nvSpPr>
        <dsp:cNvPr id="0" name=""/>
        <dsp:cNvSpPr/>
      </dsp:nvSpPr>
      <dsp:spPr>
        <a:xfrm>
          <a:off x="2207868" y="1066559"/>
          <a:ext cx="355962" cy="444044"/>
        </a:xfrm>
        <a:prstGeom prst="rightArrow">
          <a:avLst>
            <a:gd name="adj1" fmla="val 60000"/>
            <a:gd name="adj2" fmla="val 50000"/>
          </a:avLst>
        </a:prstGeom>
        <a:solidFill>
          <a:srgbClr val="F5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07868" y="1155368"/>
        <a:ext cx="249173" cy="266426"/>
      </dsp:txXfrm>
    </dsp:sp>
    <dsp:sp modelId="{9D920483-B361-432F-AE4F-166724C69416}">
      <dsp:nvSpPr>
        <dsp:cNvPr id="0" name=""/>
        <dsp:cNvSpPr/>
      </dsp:nvSpPr>
      <dsp:spPr>
        <a:xfrm>
          <a:off x="2868941" y="364590"/>
          <a:ext cx="1847983" cy="1847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C592-7889-4EBD-9911-DC741B432659}">
      <dsp:nvSpPr>
        <dsp:cNvPr id="0" name=""/>
        <dsp:cNvSpPr/>
      </dsp:nvSpPr>
      <dsp:spPr>
        <a:xfrm>
          <a:off x="3169775" y="1473380"/>
          <a:ext cx="1847983" cy="1847983"/>
        </a:xfrm>
        <a:prstGeom prst="roundRect">
          <a:avLst>
            <a:gd name="adj" fmla="val 10000"/>
          </a:avLst>
        </a:prstGeom>
        <a:solidFill>
          <a:srgbClr val="2E1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II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Stop the Loss of Life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20-30 Mins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Most Critical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Determines likelihood for survival</a:t>
          </a:r>
        </a:p>
      </dsp:txBody>
      <dsp:txXfrm>
        <a:off x="3223901" y="1527506"/>
        <a:ext cx="1739731" cy="1739731"/>
      </dsp:txXfrm>
    </dsp:sp>
    <dsp:sp modelId="{A98A744C-11F7-4DBA-83FC-A836B9C33BFA}">
      <dsp:nvSpPr>
        <dsp:cNvPr id="0" name=""/>
        <dsp:cNvSpPr/>
      </dsp:nvSpPr>
      <dsp:spPr>
        <a:xfrm>
          <a:off x="5072886" y="1066559"/>
          <a:ext cx="355962" cy="444044"/>
        </a:xfrm>
        <a:prstGeom prst="rightArrow">
          <a:avLst>
            <a:gd name="adj1" fmla="val 60000"/>
            <a:gd name="adj2" fmla="val 50000"/>
          </a:avLst>
        </a:prstGeom>
        <a:solidFill>
          <a:srgbClr val="F5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72886" y="1155368"/>
        <a:ext cx="249173" cy="266426"/>
      </dsp:txXfrm>
    </dsp:sp>
    <dsp:sp modelId="{196F6975-0072-4133-9C91-BC33F84001B3}">
      <dsp:nvSpPr>
        <dsp:cNvPr id="0" name=""/>
        <dsp:cNvSpPr/>
      </dsp:nvSpPr>
      <dsp:spPr>
        <a:xfrm>
          <a:off x="5733959" y="364590"/>
          <a:ext cx="1847983" cy="1847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A4D5B-3075-4A61-8441-578983804F65}">
      <dsp:nvSpPr>
        <dsp:cNvPr id="0" name=""/>
        <dsp:cNvSpPr/>
      </dsp:nvSpPr>
      <dsp:spPr>
        <a:xfrm>
          <a:off x="6034794" y="1473380"/>
          <a:ext cx="1847983" cy="1847983"/>
        </a:xfrm>
        <a:prstGeom prst="roundRect">
          <a:avLst>
            <a:gd name="adj" fmla="val 10000"/>
          </a:avLst>
        </a:prstGeom>
        <a:solidFill>
          <a:srgbClr val="2E1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III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Crime Scene Investigation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Mutual Aid Integration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MCI Integration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Public Affairs</a:t>
          </a:r>
        </a:p>
      </dsp:txBody>
      <dsp:txXfrm>
        <a:off x="6088920" y="1527506"/>
        <a:ext cx="1739731" cy="17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9EFCE-CD01-4C45-BCC3-6F1F5266978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0655-D2C7-4AEC-A155-E4303141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2967-97BA-4577-AB58-786998722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267" y="2887723"/>
            <a:ext cx="4707466" cy="244551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600" b="0">
                <a:latin typeface="Trade Gothic Next LT Pro Lt" panose="020B0503040303020004"/>
              </a:defRPr>
            </a:lvl1pPr>
          </a:lstStyle>
          <a:p>
            <a:r>
              <a:rPr lang="en-US" dirty="0"/>
              <a:t>Enter Topic</a:t>
            </a:r>
            <a:br>
              <a:rPr lang="en-US" dirty="0"/>
            </a:br>
            <a:r>
              <a:rPr lang="en-US" dirty="0"/>
              <a:t>Enter Organization</a:t>
            </a:r>
            <a:br>
              <a:rPr lang="en-US" dirty="0"/>
            </a:br>
            <a:r>
              <a:rPr lang="en-US" dirty="0"/>
              <a:t>Enter Name</a:t>
            </a:r>
          </a:p>
        </p:txBody>
      </p:sp>
    </p:spTree>
    <p:extLst>
      <p:ext uri="{BB962C8B-B14F-4D97-AF65-F5344CB8AC3E}">
        <p14:creationId xmlns:p14="http://schemas.microsoft.com/office/powerpoint/2010/main" val="248496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>
            <a:extLst>
              <a:ext uri="{FF2B5EF4-FFF2-40B4-BE49-F238E27FC236}">
                <a16:creationId xmlns:a16="http://schemas.microsoft.com/office/drawing/2014/main" id="{EFE85327-3892-4D6D-917E-FA624A4E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15" y="1515582"/>
            <a:ext cx="11716482" cy="59742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56600"/>
                </a:solidFill>
                <a:latin typeface="Trade Gothic Next LT Pro Lt" panose="020B0503040303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CA6F37-E1F4-4C8E-A987-E4843D542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488" y="2139950"/>
            <a:ext cx="11717337" cy="4505325"/>
          </a:xfrm>
        </p:spPr>
        <p:txBody>
          <a:bodyPr/>
          <a:lstStyle>
            <a:lvl1pPr>
              <a:defRPr>
                <a:latin typeface="Trade Gothic Next LT Pro Lt" panose="020B0503040303020004"/>
              </a:defRPr>
            </a:lvl1pPr>
            <a:lvl2pPr>
              <a:defRPr>
                <a:latin typeface="Trade Gothic Next LT Pro Lt" panose="020B0503040303020004"/>
              </a:defRPr>
            </a:lvl2pPr>
            <a:lvl3pPr>
              <a:defRPr>
                <a:latin typeface="Trade Gothic Next LT Pro Lt" panose="020B0503040303020004"/>
              </a:defRPr>
            </a:lvl3pPr>
            <a:lvl4pPr>
              <a:defRPr>
                <a:latin typeface="Trade Gothic Next LT Pro Lt" panose="020B0503040303020004"/>
              </a:defRPr>
            </a:lvl4pPr>
            <a:lvl5pPr>
              <a:defRPr>
                <a:latin typeface="Trade Gothic Next LT Pro Lt" panose="020B05030403030200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90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C Blank Slide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8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1246-A423-48A7-958A-BCEDB8BDC7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07EC-33CB-4B56-995E-CE784602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78F223-79BC-4E5D-82AB-E69A310192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59482-4B1D-5F46-ADAB-8CFE5273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B7E1B-1A96-C54A-AD0B-0E73147A8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AEEBB-EB6A-6D4D-B8E4-E27A4C7D3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D610-28C6-B046-A3AD-AAA0AFB8725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C1ACC-B5FB-2541-9797-0EF2C8CDB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A71A2-7B4C-3344-BF93-0B6411D1A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58A44-9EA8-3B41-AB02-F3F07417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public-spaces" TargetMode="External"/><Relationship Id="rId2" Type="http://schemas.openxmlformats.org/officeDocument/2006/relationships/hyperlink" Target="https://training.fema.gov/is/courseoverview.aspx?code=IS-907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unity.fema.gov/PreparednessCommunity/s/until-help-arrives?language=en_US" TargetMode="External"/><Relationship Id="rId4" Type="http://schemas.openxmlformats.org/officeDocument/2006/relationships/hyperlink" Target="https://www.fbi.gov/about/partnerships/office-of-partner-engagement/active-shooter-resourc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burks@clemson.edu" TargetMode="External"/><Relationship Id="rId2" Type="http://schemas.openxmlformats.org/officeDocument/2006/relationships/hyperlink" Target="mailto:myoung@clemson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harrin4@clemson.edu" TargetMode="External"/><Relationship Id="rId4" Type="http://schemas.openxmlformats.org/officeDocument/2006/relationships/hyperlink" Target="mailto:jennifp@clemso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D7C4-1994-43F4-9D07-C6FF6557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29" y="2206243"/>
            <a:ext cx="4930393" cy="24455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E1A47"/>
                </a:solidFill>
              </a:rPr>
              <a:t>Targeted Violence/Active Threat Preparedness Resources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9E8B650-2362-49ED-B69C-DAB85384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641" y="2206243"/>
            <a:ext cx="2030961" cy="2371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371872-3DB3-40E3-A593-A08DCB4967DB}"/>
              </a:ext>
            </a:extLst>
          </p:cNvPr>
          <p:cNvSpPr txBox="1"/>
          <p:nvPr/>
        </p:nvSpPr>
        <p:spPr>
          <a:xfrm>
            <a:off x="7708799" y="4624942"/>
            <a:ext cx="24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E1A47"/>
                </a:solidFill>
              </a:rPr>
              <a:t>Captain Chris Harrington</a:t>
            </a:r>
          </a:p>
        </p:txBody>
      </p:sp>
    </p:spTree>
    <p:extLst>
      <p:ext uri="{BB962C8B-B14F-4D97-AF65-F5344CB8AC3E}">
        <p14:creationId xmlns:p14="http://schemas.microsoft.com/office/powerpoint/2010/main" val="311019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Active Threat Phases of Operation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52649" y="1586023"/>
          <a:ext cx="7886700" cy="368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1AD8C24-EFDE-4A5A-BE0E-568FC7AAE145}"/>
              </a:ext>
            </a:extLst>
          </p:cNvPr>
          <p:cNvGrpSpPr/>
          <p:nvPr/>
        </p:nvGrpSpPr>
        <p:grpSpPr>
          <a:xfrm>
            <a:off x="1153821" y="5377408"/>
            <a:ext cx="4415807" cy="979004"/>
            <a:chOff x="3169775" y="1473380"/>
            <a:chExt cx="1847983" cy="1847983"/>
          </a:xfrm>
          <a:solidFill>
            <a:srgbClr val="2E1A47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43FE8F-3587-4FED-A9D3-FF35DF1616EE}"/>
                </a:ext>
              </a:extLst>
            </p:cNvPr>
            <p:cNvSpPr/>
            <p:nvPr/>
          </p:nvSpPr>
          <p:spPr>
            <a:xfrm>
              <a:off x="3169775" y="1473380"/>
              <a:ext cx="1847983" cy="184798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C4ABAF6-FD4B-45D3-BA6E-1C4AF4FF2EAF}"/>
                </a:ext>
              </a:extLst>
            </p:cNvPr>
            <p:cNvSpPr txBox="1"/>
            <p:nvPr/>
          </p:nvSpPr>
          <p:spPr>
            <a:xfrm>
              <a:off x="3223901" y="1581633"/>
              <a:ext cx="1739731" cy="17397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Awareness and Preparedness training is intended to provide critical knowledge for an informed response and generate the most impact for limiting casualties in Phase 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B258D2-C22E-43E0-BB6F-DEA22D5F2110}"/>
              </a:ext>
            </a:extLst>
          </p:cNvPr>
          <p:cNvGrpSpPr/>
          <p:nvPr/>
        </p:nvGrpSpPr>
        <p:grpSpPr>
          <a:xfrm rot="16200000">
            <a:off x="3183744" y="4870615"/>
            <a:ext cx="355962" cy="444044"/>
            <a:chOff x="5072886" y="1066559"/>
            <a:chExt cx="355962" cy="444044"/>
          </a:xfrm>
          <a:solidFill>
            <a:srgbClr val="F56600"/>
          </a:solidFill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A1AD8DF-3B50-4D64-B23D-19F8662977C2}"/>
                </a:ext>
              </a:extLst>
            </p:cNvPr>
            <p:cNvSpPr/>
            <p:nvPr/>
          </p:nvSpPr>
          <p:spPr>
            <a:xfrm>
              <a:off x="5072886" y="1066559"/>
              <a:ext cx="355962" cy="4440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Right 4">
              <a:extLst>
                <a:ext uri="{FF2B5EF4-FFF2-40B4-BE49-F238E27FC236}">
                  <a16:creationId xmlns:a16="http://schemas.microsoft.com/office/drawing/2014/main" id="{AB1D0BAD-160B-472D-8C34-25CCEA7853D6}"/>
                </a:ext>
              </a:extLst>
            </p:cNvPr>
            <p:cNvSpPr txBox="1"/>
            <p:nvPr/>
          </p:nvSpPr>
          <p:spPr>
            <a:xfrm>
              <a:off x="5072886" y="1155368"/>
              <a:ext cx="249173" cy="2664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917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3758-B58B-4415-B29D-96F1C1B4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79"/>
            <a:ext cx="11131858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8C9A8-068A-4115-9A70-0DCB285A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511449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2E1A47"/>
                </a:solidFill>
              </a:rPr>
              <a:t>In 2020, the FBI categorized 40 incidents as active shooter events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33% increase over 2019</a:t>
            </a:r>
          </a:p>
          <a:p>
            <a:r>
              <a:rPr lang="en-US" dirty="0">
                <a:solidFill>
                  <a:srgbClr val="2E1A47"/>
                </a:solidFill>
              </a:rPr>
              <a:t>In 2021 the number of incidents meeting the criteria increased by 52.5% to 61 events</a:t>
            </a:r>
          </a:p>
          <a:p>
            <a:r>
              <a:rPr lang="en-US" dirty="0">
                <a:solidFill>
                  <a:srgbClr val="2E1A47"/>
                </a:solidFill>
              </a:rPr>
              <a:t>Considerations for inclusion: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Shootings in public places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Shootings occurring in more than one place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Assailant's actions not the result of another criminal act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Resulted in “mass killing”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Assailant methodically searched for potential victims</a:t>
            </a:r>
          </a:p>
          <a:p>
            <a:r>
              <a:rPr lang="en-US" dirty="0">
                <a:solidFill>
                  <a:srgbClr val="2E1A47"/>
                </a:solidFill>
              </a:rPr>
              <a:t>Considerations for exclusion: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Self-defense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Gang or Drug violence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Contained residential or domestic disputes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Controlled barricade/hostage situations</a:t>
            </a:r>
          </a:p>
          <a:p>
            <a:pPr marL="457200" lvl="1" indent="0">
              <a:buNone/>
            </a:pPr>
            <a:endParaRPr lang="en-US" sz="1500" dirty="0">
              <a:solidFill>
                <a:srgbClr val="2E1A47"/>
              </a:solidFill>
            </a:endParaRPr>
          </a:p>
          <a:p>
            <a:pPr marL="457200" lvl="1" indent="0" algn="r">
              <a:buNone/>
            </a:pPr>
            <a:r>
              <a:rPr lang="en-US" sz="1500" dirty="0">
                <a:solidFill>
                  <a:srgbClr val="2E1A47"/>
                </a:solidFill>
              </a:rPr>
              <a:t>*FBI Annual Report: Active Shooter Incidents in the United States 2020 and 2021 publications</a:t>
            </a:r>
          </a:p>
          <a:p>
            <a:pPr lvl="1"/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1A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3758-B58B-4415-B29D-96F1C1B4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79"/>
            <a:ext cx="11131858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 and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8C9A8-068A-4115-9A70-0DCB285A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49" y="1686757"/>
            <a:ext cx="11131857" cy="501588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B1B1B"/>
                </a:solidFill>
                <a:effectLst/>
              </a:rPr>
              <a:t>Stay alert: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 Always be aware of your environment and any possible dangers.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B1B1B"/>
                </a:solidFill>
                <a:effectLst/>
              </a:rPr>
              <a:t>If you see something, say something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 to local authorities. That includes suspicious packages, people behaving strangely or someone using strange communications.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B1B1B"/>
                </a:solidFill>
                <a:effectLst/>
              </a:rPr>
              <a:t>Observe warning signs</a:t>
            </a:r>
            <a:r>
              <a:rPr lang="en-US" sz="2400" dirty="0">
                <a:solidFill>
                  <a:srgbClr val="1B1B1B"/>
                </a:solidFill>
              </a:rPr>
              <a:t>: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 Signs might include unusual or violent communications, substance abuse, expressed anger or intent to cause harm. These warning signs may increase over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B1B1B"/>
                </a:solidFill>
                <a:effectLst/>
              </a:rPr>
              <a:t>Have an exit plan: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 Identify exits and areas to hide wherever you go, including work, school and special events.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1B1B1B"/>
                </a:solidFill>
                <a:effectLst/>
              </a:rPr>
              <a:t>Learn lifesaving skills.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 </a:t>
            </a:r>
            <a:endParaRPr lang="en-US" sz="2400" dirty="0">
              <a:solidFill>
                <a:srgbClr val="2E1A47"/>
              </a:solidFill>
            </a:endParaRPr>
          </a:p>
          <a:p>
            <a:r>
              <a:rPr lang="en-US" sz="2400" dirty="0">
                <a:solidFill>
                  <a:srgbClr val="2E1A47"/>
                </a:solidFill>
              </a:rPr>
              <a:t>Review the areas you work or are responsible for and check for damaged, failing, or compromised security measures. </a:t>
            </a:r>
            <a:r>
              <a:rPr lang="en-US" sz="2400" b="1" dirty="0">
                <a:solidFill>
                  <a:srgbClr val="2E1A47"/>
                </a:solidFill>
              </a:rPr>
              <a:t>Pay particular attention to door locks/access control devices and methods commonly used to circumvent them. </a:t>
            </a:r>
          </a:p>
          <a:p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3758-B58B-4415-B29D-96F1C1B4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79"/>
            <a:ext cx="11131858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8C9A8-068A-4115-9A70-0DCB285A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49" y="1686757"/>
            <a:ext cx="11131857" cy="501588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E1A47"/>
                </a:solidFill>
              </a:rPr>
              <a:t>Almost all response models focus on individually choosing the appropriate actions based on your circumstances in the moment. </a:t>
            </a:r>
          </a:p>
          <a:p>
            <a:r>
              <a:rPr lang="en-US" dirty="0">
                <a:solidFill>
                  <a:srgbClr val="2E1A47"/>
                </a:solidFill>
              </a:rPr>
              <a:t>By understanding what steps to take in the event of an active threat incident, you can potentially mitigate your risk of harm and increase the opportunity for successful outcomes. </a:t>
            </a:r>
          </a:p>
          <a:p>
            <a:endParaRPr lang="en-US" dirty="0">
              <a:solidFill>
                <a:srgbClr val="2E1A47"/>
              </a:solidFill>
            </a:endParaRPr>
          </a:p>
          <a:p>
            <a:endParaRPr lang="en-US" dirty="0">
              <a:solidFill>
                <a:srgbClr val="2E1A47"/>
              </a:solidFill>
            </a:endParaRPr>
          </a:p>
          <a:p>
            <a:endParaRPr lang="en-US" dirty="0">
              <a:solidFill>
                <a:srgbClr val="2E1A47"/>
              </a:solidFill>
            </a:endParaRPr>
          </a:p>
          <a:p>
            <a:r>
              <a:rPr lang="en-US" dirty="0">
                <a:solidFill>
                  <a:srgbClr val="2E1A47"/>
                </a:solidFill>
              </a:rPr>
              <a:t>Words matter, and our understanding of them drives our individual responses. 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Run – Escape, Evacuate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Hide – Barricade, Fortify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Fight – Defend, Protect</a:t>
            </a:r>
          </a:p>
          <a:p>
            <a:pPr marL="0" indent="0">
              <a:buNone/>
            </a:pPr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E1BC8A7-7295-4F09-B215-5602B443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903" y="3640785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980B-E5EA-4881-81C5-EC3E341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Resources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B025-1E05-47BC-BF8A-6FF310D7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64" y="1571348"/>
            <a:ext cx="11433215" cy="504251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E1A47"/>
                </a:solidFill>
              </a:rPr>
              <a:t>Targeted Violence Preparedness Training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CUPD provided 1 – 1.5-hour training programs for small and large groups covering the Run, Hide, Fight preparedness model.</a:t>
            </a:r>
          </a:p>
          <a:p>
            <a:r>
              <a:rPr lang="en-US" dirty="0">
                <a:solidFill>
                  <a:srgbClr val="2E1A47"/>
                </a:solidFill>
              </a:rPr>
              <a:t>FEMA IS-907- Active Shooter: What You Can Do</a:t>
            </a:r>
          </a:p>
          <a:p>
            <a:pPr lvl="1"/>
            <a:r>
              <a:rPr lang="en-US" dirty="0">
                <a:solidFill>
                  <a:srgbClr val="2E1A47"/>
                </a:solidFill>
                <a:hlinkClick r:id="rId2"/>
              </a:rPr>
              <a:t>https://training.fema.gov/is/courseoverview.aspx?code=IS-907</a:t>
            </a:r>
            <a:endParaRPr lang="en-US" dirty="0">
              <a:solidFill>
                <a:srgbClr val="2E1A47"/>
              </a:solidFill>
            </a:endParaRPr>
          </a:p>
          <a:p>
            <a:r>
              <a:rPr lang="en-US" dirty="0">
                <a:solidFill>
                  <a:srgbClr val="2E1A47"/>
                </a:solidFill>
              </a:rPr>
              <a:t>Stop the Bleed Training and Trauma Kits</a:t>
            </a:r>
          </a:p>
          <a:p>
            <a:r>
              <a:rPr lang="en-US" dirty="0">
                <a:solidFill>
                  <a:srgbClr val="2E1A47"/>
                </a:solidFill>
              </a:rPr>
              <a:t>Ready.gov “Attacks in Crowded and Public Spaces</a:t>
            </a:r>
          </a:p>
          <a:p>
            <a:pPr lvl="1"/>
            <a:r>
              <a:rPr lang="en-US" dirty="0">
                <a:solidFill>
                  <a:srgbClr val="2E1A47"/>
                </a:solidFill>
                <a:hlinkClick r:id="rId3"/>
              </a:rPr>
              <a:t>https://www.ready.gov/public-spaces</a:t>
            </a:r>
            <a:endParaRPr lang="en-US" dirty="0">
              <a:solidFill>
                <a:srgbClr val="2E1A47"/>
              </a:solidFill>
            </a:endParaRPr>
          </a:p>
          <a:p>
            <a:r>
              <a:rPr lang="en-US" dirty="0">
                <a:solidFill>
                  <a:srgbClr val="2E1A47"/>
                </a:solidFill>
              </a:rPr>
              <a:t>FBI Active Shooter resource page</a:t>
            </a:r>
          </a:p>
          <a:p>
            <a:pPr lvl="1"/>
            <a:r>
              <a:rPr lang="en-US" dirty="0">
                <a:solidFill>
                  <a:srgbClr val="2E1A47"/>
                </a:solidFill>
                <a:hlinkClick r:id="rId4"/>
              </a:rPr>
              <a:t>https://www.fbi.gov/about/partnerships/office-of-partner-engagement/active-shooter-resources</a:t>
            </a:r>
            <a:endParaRPr lang="en-US" dirty="0">
              <a:solidFill>
                <a:srgbClr val="2E1A47"/>
              </a:solidFill>
            </a:endParaRPr>
          </a:p>
          <a:p>
            <a:r>
              <a:rPr lang="en-US" dirty="0">
                <a:solidFill>
                  <a:srgbClr val="2E1A47"/>
                </a:solidFill>
              </a:rPr>
              <a:t>FEMA “You Are the Help Until Help Arrives” Community Preparedness Programs</a:t>
            </a:r>
          </a:p>
          <a:p>
            <a:pPr lvl="1"/>
            <a:r>
              <a:rPr lang="en-US" dirty="0">
                <a:solidFill>
                  <a:srgbClr val="2E1A47"/>
                </a:solidFill>
                <a:hlinkClick r:id="rId5"/>
              </a:rPr>
              <a:t>https://community.fema.gov/PreparednessCommunity/s/until-help-arrives?language=en_US</a:t>
            </a:r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5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980B-E5EA-4881-81C5-EC3E341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Action Items/Follow-up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B025-1E05-47BC-BF8A-6FF310D7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64" y="1800509"/>
            <a:ext cx="11202395" cy="444049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E1A47"/>
                </a:solidFill>
              </a:rPr>
              <a:t>Schedule “Run, Hide, Fight” training for your teams today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Can be delivered in-person or virtually</a:t>
            </a:r>
          </a:p>
          <a:p>
            <a:r>
              <a:rPr lang="en-US" dirty="0">
                <a:solidFill>
                  <a:srgbClr val="2E1A47"/>
                </a:solidFill>
              </a:rPr>
              <a:t>Encourage your colleagues and those they lead to engage in the online training resources provided in this slide deck</a:t>
            </a:r>
          </a:p>
          <a:p>
            <a:r>
              <a:rPr lang="en-US" dirty="0">
                <a:solidFill>
                  <a:srgbClr val="2E1A47"/>
                </a:solidFill>
              </a:rPr>
              <a:t>Schedule Stop the Bleed Training and Trauma Kit familiarization</a:t>
            </a:r>
          </a:p>
          <a:p>
            <a:pPr lvl="1"/>
            <a:r>
              <a:rPr lang="en-US" dirty="0">
                <a:solidFill>
                  <a:srgbClr val="2E1A47"/>
                </a:solidFill>
              </a:rPr>
              <a:t>Coordinated by Sgt. Jennifer Thackston, CUFD/EMS</a:t>
            </a:r>
          </a:p>
          <a:p>
            <a:r>
              <a:rPr lang="en-US" dirty="0">
                <a:solidFill>
                  <a:srgbClr val="2E1A47"/>
                </a:solidFill>
              </a:rPr>
              <a:t>Meet with your Building Security Coordinators to discuss security procedures and emergency response plans for the buildings/facilities in your area/department. </a:t>
            </a:r>
          </a:p>
          <a:p>
            <a:r>
              <a:rPr lang="en-US" dirty="0">
                <a:solidFill>
                  <a:srgbClr val="2E1A47"/>
                </a:solidFill>
              </a:rPr>
              <a:t>Talk to your teams about the importance of maintaining the integrity of physical security measures</a:t>
            </a:r>
          </a:p>
          <a:p>
            <a:r>
              <a:rPr lang="en-US" dirty="0">
                <a:solidFill>
                  <a:srgbClr val="2E1A47"/>
                </a:solidFill>
              </a:rPr>
              <a:t>Encourage reporting when concerns arise, or suspicious activity is observed. </a:t>
            </a:r>
          </a:p>
        </p:txBody>
      </p:sp>
    </p:spTree>
    <p:extLst>
      <p:ext uri="{BB962C8B-B14F-4D97-AF65-F5344CB8AC3E}">
        <p14:creationId xmlns:p14="http://schemas.microsoft.com/office/powerpoint/2010/main" val="173662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980B-E5EA-4881-81C5-EC3E341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B025-1E05-47BC-BF8A-6FF310D7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73" y="1803808"/>
            <a:ext cx="10703227" cy="4259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</a:rPr>
              <a:t>Call or email Sgt. Michelle Young or Sgt. Charles Burks at CUPD and Sgt. Jennifer Thackston at CUFD to arrange training for your Department/Group/Organization</a:t>
            </a:r>
          </a:p>
          <a:p>
            <a:pPr marL="0" indent="0">
              <a:buNone/>
            </a:pPr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</a:rPr>
              <a:t>Michelle Young</a:t>
            </a: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  <a:hlinkClick r:id="rId2"/>
              </a:rPr>
              <a:t>myoung@clemson.edu</a:t>
            </a:r>
            <a:r>
              <a:rPr lang="en-US" dirty="0">
                <a:solidFill>
                  <a:srgbClr val="2E1A47"/>
                </a:solidFill>
              </a:rPr>
              <a:t> | 864-656-5256</a:t>
            </a: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</a:rPr>
              <a:t>Charles Burks</a:t>
            </a: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  <a:hlinkClick r:id="rId3"/>
              </a:rPr>
              <a:t>cburks@clemson.edu</a:t>
            </a:r>
            <a:r>
              <a:rPr lang="en-US" dirty="0">
                <a:solidFill>
                  <a:srgbClr val="2E1A47"/>
                </a:solidFill>
              </a:rPr>
              <a:t> | 864-656-8477</a:t>
            </a: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</a:rPr>
              <a:t>Jennifer Thackston</a:t>
            </a: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  <a:hlinkClick r:id="rId4"/>
              </a:rPr>
              <a:t>jennifp@clemson.edu</a:t>
            </a:r>
            <a:r>
              <a:rPr lang="en-US" dirty="0">
                <a:solidFill>
                  <a:srgbClr val="2E1A47"/>
                </a:solidFill>
              </a:rPr>
              <a:t> | 864-656-3480</a:t>
            </a:r>
          </a:p>
          <a:p>
            <a:pPr marL="0" indent="0">
              <a:buNone/>
            </a:pPr>
            <a:endParaRPr lang="en-US" dirty="0">
              <a:solidFill>
                <a:srgbClr val="2E1A4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</a:rPr>
              <a:t>Chris Harrington</a:t>
            </a:r>
          </a:p>
          <a:p>
            <a:pPr marL="0" indent="0">
              <a:buNone/>
            </a:pPr>
            <a:r>
              <a:rPr lang="en-US" dirty="0">
                <a:solidFill>
                  <a:srgbClr val="2E1A47"/>
                </a:solidFill>
                <a:hlinkClick r:id="rId5"/>
              </a:rPr>
              <a:t>harrin4@clemson.edu</a:t>
            </a:r>
            <a:r>
              <a:rPr lang="en-US" dirty="0">
                <a:solidFill>
                  <a:srgbClr val="2E1A47"/>
                </a:solidFill>
              </a:rPr>
              <a:t> | 864-656-2106</a:t>
            </a:r>
          </a:p>
        </p:txBody>
      </p:sp>
    </p:spTree>
    <p:extLst>
      <p:ext uri="{BB962C8B-B14F-4D97-AF65-F5344CB8AC3E}">
        <p14:creationId xmlns:p14="http://schemas.microsoft.com/office/powerpoint/2010/main" val="261953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715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Trade Gothic Next LT Pro Lt</vt:lpstr>
      <vt:lpstr>Office Theme</vt:lpstr>
      <vt:lpstr>Targeted Violence/Active Threat Preparedness Resources</vt:lpstr>
      <vt:lpstr>Active Threat Phases of Operation</vt:lpstr>
      <vt:lpstr>Awareness</vt:lpstr>
      <vt:lpstr>Preparedness and Prevention</vt:lpstr>
      <vt:lpstr>Response</vt:lpstr>
      <vt:lpstr>Resources Available</vt:lpstr>
      <vt:lpstr>Action Items/Follow-up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Swank</dc:creator>
  <cp:lastModifiedBy>Christopher Harrington</cp:lastModifiedBy>
  <cp:revision>60</cp:revision>
  <dcterms:created xsi:type="dcterms:W3CDTF">2020-06-01T18:46:04Z</dcterms:created>
  <dcterms:modified xsi:type="dcterms:W3CDTF">2022-08-10T12:18:54Z</dcterms:modified>
</cp:coreProperties>
</file>